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
  </p:notesMasterIdLst>
  <p:sldIdLst>
    <p:sldId id="256" r:id="rId2"/>
    <p:sldId id="257" r:id="rId3"/>
    <p:sldId id="258" r:id="rId4"/>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93153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9599" y="1568291"/>
            <a:ext cx="7477601" cy="1916430"/>
          </a:xfrm>
          <a:prstGeom prst="rect">
            <a:avLst/>
          </a:prstGeom>
          <a:noFill/>
          <a:ln/>
        </p:spPr>
        <p:txBody>
          <a:bodyPr wrap="square" rtlCol="0" anchor="t"/>
          <a:lstStyle/>
          <a:p>
            <a:pPr marL="0" indent="0">
              <a:lnSpc>
                <a:spcPts val="7545"/>
              </a:lnSpc>
              <a:buNone/>
            </a:pPr>
            <a:r>
              <a:rPr lang="en-US" sz="6036" dirty="0">
                <a:solidFill>
                  <a:srgbClr val="AE8625"/>
                </a:solidFill>
                <a:latin typeface="Prata" pitchFamily="34" charset="0"/>
                <a:ea typeface="Prata" pitchFamily="34" charset="-122"/>
                <a:cs typeface="Prata" pitchFamily="34" charset="-120"/>
              </a:rPr>
              <a:t>Optimus Gen 2: The Next Generation</a:t>
            </a:r>
            <a:endParaRPr lang="en-US" sz="6036" dirty="0"/>
          </a:p>
        </p:txBody>
      </p:sp>
      <p:sp>
        <p:nvSpPr>
          <p:cNvPr id="6" name="Text 2"/>
          <p:cNvSpPr/>
          <p:nvPr/>
        </p:nvSpPr>
        <p:spPr>
          <a:xfrm>
            <a:off x="6319599" y="3817977"/>
            <a:ext cx="7477601" cy="2843213"/>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Introducing the highly anticipated Optimus Gen 2, the latest advancement in cutting-edge robotics technology. Crafted with precision engineering and a bold, streamlined aesthetic, this next-generation platform sets a new standard for performance, efficiency, and adaptability. Prepare to be captivated by its seamless integration of state-of-the-art hardware and intelligent software, poised to redefine the future of automation and revolutionize the way we interact with intelligent machines.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448044" y="565190"/>
            <a:ext cx="5123259" cy="640318"/>
          </a:xfrm>
          <a:prstGeom prst="rect">
            <a:avLst/>
          </a:prstGeom>
          <a:noFill/>
          <a:ln/>
        </p:spPr>
        <p:txBody>
          <a:bodyPr wrap="none" rtlCol="0" anchor="t"/>
          <a:lstStyle/>
          <a:p>
            <a:pPr marL="0" indent="0">
              <a:lnSpc>
                <a:spcPts val="5043"/>
              </a:lnSpc>
              <a:buNone/>
            </a:pPr>
            <a:r>
              <a:rPr lang="en-US" sz="4034" dirty="0">
                <a:solidFill>
                  <a:srgbClr val="AE8625"/>
                </a:solidFill>
                <a:latin typeface="Prata" pitchFamily="34" charset="0"/>
                <a:ea typeface="Prata" pitchFamily="34" charset="-122"/>
                <a:cs typeface="Prata" pitchFamily="34" charset="-120"/>
              </a:rPr>
              <a:t>Key Features</a:t>
            </a:r>
            <a:endParaRPr lang="en-US" sz="4034" dirty="0"/>
          </a:p>
        </p:txBody>
      </p:sp>
      <p:sp>
        <p:nvSpPr>
          <p:cNvPr id="5" name="Text 2"/>
          <p:cNvSpPr/>
          <p:nvPr/>
        </p:nvSpPr>
        <p:spPr>
          <a:xfrm>
            <a:off x="2448044" y="1717715"/>
            <a:ext cx="2561630" cy="320278"/>
          </a:xfrm>
          <a:prstGeom prst="rect">
            <a:avLst/>
          </a:prstGeom>
          <a:noFill/>
          <a:ln/>
        </p:spPr>
        <p:txBody>
          <a:bodyPr wrap="none" rtlCol="0" anchor="t"/>
          <a:lstStyle/>
          <a:p>
            <a:pPr marL="0" indent="0">
              <a:lnSpc>
                <a:spcPts val="2521"/>
              </a:lnSpc>
              <a:buNone/>
            </a:pPr>
            <a:r>
              <a:rPr lang="en-US" sz="2017" dirty="0">
                <a:solidFill>
                  <a:srgbClr val="AE8625"/>
                </a:solidFill>
                <a:latin typeface="Prata" pitchFamily="34" charset="0"/>
                <a:ea typeface="Prata" pitchFamily="34" charset="-122"/>
                <a:cs typeface="Prata" pitchFamily="34" charset="-120"/>
              </a:rPr>
              <a:t>Enhanced Mobility</a:t>
            </a:r>
            <a:endParaRPr lang="en-US" sz="2017" dirty="0"/>
          </a:p>
        </p:txBody>
      </p:sp>
      <p:sp>
        <p:nvSpPr>
          <p:cNvPr id="6" name="Text 3"/>
          <p:cNvSpPr/>
          <p:nvPr/>
        </p:nvSpPr>
        <p:spPr>
          <a:xfrm>
            <a:off x="2448044" y="2242899"/>
            <a:ext cx="2911078" cy="4588907"/>
          </a:xfrm>
          <a:prstGeom prst="rect">
            <a:avLst/>
          </a:prstGeom>
          <a:noFill/>
          <a:ln/>
        </p:spPr>
        <p:txBody>
          <a:bodyPr wrap="square" rtlCol="0" anchor="t"/>
          <a:lstStyle/>
          <a:p>
            <a:pPr marL="0" indent="0">
              <a:lnSpc>
                <a:spcPts val="2582"/>
              </a:lnSpc>
              <a:buNone/>
            </a:pPr>
            <a:r>
              <a:rPr lang="en-US" sz="1614" dirty="0">
                <a:solidFill>
                  <a:srgbClr val="CFCBBF"/>
                </a:solidFill>
                <a:latin typeface="Raleway" pitchFamily="34" charset="0"/>
                <a:ea typeface="Raleway" pitchFamily="34" charset="-122"/>
                <a:cs typeface="Raleway" pitchFamily="34" charset="-120"/>
              </a:rPr>
              <a:t>The Optimus Gen 2 boasts a refined, lightweight frame that enhances its agility and maneuverability, allowing it to navigate complex environments with unparalleled precision and speed. Its advanced actuators and carefully calibrated balance systems enable smooth, fluid movements, making it a versatile platform for a wide range of applications.</a:t>
            </a:r>
            <a:endParaRPr lang="en-US" sz="1614" dirty="0"/>
          </a:p>
        </p:txBody>
      </p:sp>
      <p:sp>
        <p:nvSpPr>
          <p:cNvPr id="7" name="Text 4"/>
          <p:cNvSpPr/>
          <p:nvPr/>
        </p:nvSpPr>
        <p:spPr>
          <a:xfrm>
            <a:off x="5866567" y="1602343"/>
            <a:ext cx="2911078" cy="640556"/>
          </a:xfrm>
          <a:prstGeom prst="rect">
            <a:avLst/>
          </a:prstGeom>
          <a:noFill/>
          <a:ln/>
        </p:spPr>
        <p:txBody>
          <a:bodyPr wrap="square" rtlCol="0" anchor="t"/>
          <a:lstStyle/>
          <a:p>
            <a:pPr marL="0" indent="0">
              <a:lnSpc>
                <a:spcPts val="2521"/>
              </a:lnSpc>
              <a:buNone/>
            </a:pPr>
            <a:r>
              <a:rPr lang="en-US" sz="2017" dirty="0">
                <a:solidFill>
                  <a:srgbClr val="AE8625"/>
                </a:solidFill>
                <a:latin typeface="Prata" pitchFamily="34" charset="0"/>
                <a:ea typeface="Prata" pitchFamily="34" charset="-122"/>
                <a:cs typeface="Prata" pitchFamily="34" charset="-120"/>
              </a:rPr>
              <a:t>Improved Sensory Perception</a:t>
            </a:r>
            <a:endParaRPr lang="en-US" sz="2017" dirty="0"/>
          </a:p>
        </p:txBody>
      </p:sp>
      <p:sp>
        <p:nvSpPr>
          <p:cNvPr id="8" name="Text 5"/>
          <p:cNvSpPr/>
          <p:nvPr/>
        </p:nvSpPr>
        <p:spPr>
          <a:xfrm>
            <a:off x="5859661" y="2378971"/>
            <a:ext cx="2911078" cy="4916686"/>
          </a:xfrm>
          <a:prstGeom prst="rect">
            <a:avLst/>
          </a:prstGeom>
          <a:noFill/>
          <a:ln/>
        </p:spPr>
        <p:txBody>
          <a:bodyPr wrap="square" rtlCol="0" anchor="t"/>
          <a:lstStyle/>
          <a:p>
            <a:pPr marL="0" indent="0">
              <a:lnSpc>
                <a:spcPts val="2582"/>
              </a:lnSpc>
              <a:buNone/>
            </a:pPr>
            <a:r>
              <a:rPr lang="en-US" sz="1614" dirty="0">
                <a:solidFill>
                  <a:srgbClr val="CFCBBF"/>
                </a:solidFill>
                <a:latin typeface="Raleway" pitchFamily="34" charset="0"/>
                <a:ea typeface="Raleway" pitchFamily="34" charset="-122"/>
                <a:cs typeface="Raleway" pitchFamily="34" charset="-120"/>
              </a:rPr>
              <a:t>Packed with a suite of cutting-edge sensors, the Optimus Gen 2 is equipped with heightened situational awareness, empowering it to perceive its surroundings with remarkable clarity. From high-resolution cameras and sensitive tactile feedback to advanced object recognition and spatial mapping, this robot is designed to navigate complex environments with unparalleled responsiveness and understanding.</a:t>
            </a:r>
            <a:endParaRPr lang="en-US" sz="1614" dirty="0"/>
          </a:p>
        </p:txBody>
      </p:sp>
      <p:sp>
        <p:nvSpPr>
          <p:cNvPr id="9" name="Text 6"/>
          <p:cNvSpPr/>
          <p:nvPr/>
        </p:nvSpPr>
        <p:spPr>
          <a:xfrm>
            <a:off x="9285089" y="1717715"/>
            <a:ext cx="2911078" cy="640556"/>
          </a:xfrm>
          <a:prstGeom prst="rect">
            <a:avLst/>
          </a:prstGeom>
          <a:noFill/>
          <a:ln/>
        </p:spPr>
        <p:txBody>
          <a:bodyPr wrap="square" rtlCol="0" anchor="t"/>
          <a:lstStyle/>
          <a:p>
            <a:pPr marL="0" indent="0">
              <a:lnSpc>
                <a:spcPts val="2521"/>
              </a:lnSpc>
              <a:buNone/>
            </a:pPr>
            <a:r>
              <a:rPr lang="en-US" sz="2017" dirty="0">
                <a:solidFill>
                  <a:srgbClr val="AE8625"/>
                </a:solidFill>
                <a:latin typeface="Prata" pitchFamily="34" charset="0"/>
                <a:ea typeface="Prata" pitchFamily="34" charset="-122"/>
                <a:cs typeface="Prata" pitchFamily="34" charset="-120"/>
              </a:rPr>
              <a:t>Intelligent Decision-Making</a:t>
            </a:r>
            <a:endParaRPr lang="en-US" sz="2017" dirty="0"/>
          </a:p>
        </p:txBody>
      </p:sp>
      <p:sp>
        <p:nvSpPr>
          <p:cNvPr id="10" name="Text 7"/>
          <p:cNvSpPr/>
          <p:nvPr/>
        </p:nvSpPr>
        <p:spPr>
          <a:xfrm>
            <a:off x="9285089" y="2563178"/>
            <a:ext cx="2911078" cy="4916686"/>
          </a:xfrm>
          <a:prstGeom prst="rect">
            <a:avLst/>
          </a:prstGeom>
          <a:noFill/>
          <a:ln/>
        </p:spPr>
        <p:txBody>
          <a:bodyPr wrap="square" rtlCol="0" anchor="t"/>
          <a:lstStyle/>
          <a:p>
            <a:pPr marL="0" indent="0">
              <a:lnSpc>
                <a:spcPts val="2582"/>
              </a:lnSpc>
              <a:buNone/>
            </a:pPr>
            <a:r>
              <a:rPr lang="en-US" sz="1614" dirty="0">
                <a:solidFill>
                  <a:srgbClr val="CFCBBF"/>
                </a:solidFill>
                <a:latin typeface="Raleway" pitchFamily="34" charset="0"/>
                <a:ea typeface="Raleway" pitchFamily="34" charset="-122"/>
                <a:cs typeface="Raleway" pitchFamily="34" charset="-120"/>
              </a:rPr>
              <a:t>Powered by a sophisticated artificial intelligence system, the Optimus Gen 2 demonstrates advanced problem-solving capabilities, enabling it to make informed decisions and adapt to changing conditions in real-time. Its deep learning algorithms and data-driven reasoning allow for seamless integration with a variety of tasks, making it a valuable asset in both industrial and collaborative settings.</a:t>
            </a:r>
            <a:endParaRPr lang="en-US" sz="161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5364599" y="1066562"/>
            <a:ext cx="7297222" cy="497205"/>
          </a:xfrm>
          <a:prstGeom prst="rect">
            <a:avLst/>
          </a:prstGeom>
          <a:noFill/>
          <a:ln/>
        </p:spPr>
        <p:txBody>
          <a:bodyPr wrap="none" rtlCol="0" anchor="t"/>
          <a:lstStyle/>
          <a:p>
            <a:pPr marL="0" indent="0">
              <a:lnSpc>
                <a:spcPts val="3916"/>
              </a:lnSpc>
              <a:buNone/>
            </a:pPr>
            <a:r>
              <a:rPr lang="en-US" sz="3133" dirty="0">
                <a:solidFill>
                  <a:srgbClr val="AE8625"/>
                </a:solidFill>
                <a:latin typeface="Prata" pitchFamily="34" charset="0"/>
                <a:ea typeface="Prata" pitchFamily="34" charset="-122"/>
                <a:cs typeface="Prata" pitchFamily="34" charset="-120"/>
              </a:rPr>
              <a:t>Improved Performance and Efficiency</a:t>
            </a:r>
            <a:endParaRPr lang="en-US" sz="3133" dirty="0"/>
          </a:p>
        </p:txBody>
      </p:sp>
      <p:sp>
        <p:nvSpPr>
          <p:cNvPr id="6" name="Shape 2"/>
          <p:cNvSpPr/>
          <p:nvPr/>
        </p:nvSpPr>
        <p:spPr>
          <a:xfrm>
            <a:off x="5593318" y="1802368"/>
            <a:ext cx="19883" cy="5360551"/>
          </a:xfrm>
          <a:prstGeom prst="rect">
            <a:avLst/>
          </a:prstGeom>
          <a:solidFill>
            <a:srgbClr val="D2AC47"/>
          </a:solidFill>
          <a:ln/>
        </p:spPr>
      </p:sp>
      <p:sp>
        <p:nvSpPr>
          <p:cNvPr id="7" name="Shape 3"/>
          <p:cNvSpPr/>
          <p:nvPr/>
        </p:nvSpPr>
        <p:spPr>
          <a:xfrm>
            <a:off x="5782211" y="2095679"/>
            <a:ext cx="556855" cy="19883"/>
          </a:xfrm>
          <a:prstGeom prst="rect">
            <a:avLst/>
          </a:prstGeom>
          <a:solidFill>
            <a:srgbClr val="D2AC47"/>
          </a:solidFill>
          <a:ln/>
        </p:spPr>
      </p:sp>
      <p:sp>
        <p:nvSpPr>
          <p:cNvPr id="8" name="Shape 4"/>
          <p:cNvSpPr/>
          <p:nvPr/>
        </p:nvSpPr>
        <p:spPr>
          <a:xfrm>
            <a:off x="5424190" y="1926669"/>
            <a:ext cx="358021" cy="358021"/>
          </a:xfrm>
          <a:prstGeom prst="roundRect">
            <a:avLst>
              <a:gd name="adj" fmla="val 13335"/>
            </a:avLst>
          </a:prstGeom>
          <a:solidFill>
            <a:srgbClr val="2D3033"/>
          </a:solidFill>
          <a:ln/>
        </p:spPr>
      </p:sp>
      <p:sp>
        <p:nvSpPr>
          <p:cNvPr id="9" name="Text 5"/>
          <p:cNvSpPr/>
          <p:nvPr/>
        </p:nvSpPr>
        <p:spPr>
          <a:xfrm>
            <a:off x="5561945" y="1956435"/>
            <a:ext cx="82391" cy="298371"/>
          </a:xfrm>
          <a:prstGeom prst="rect">
            <a:avLst/>
          </a:prstGeom>
          <a:noFill/>
          <a:ln/>
        </p:spPr>
        <p:txBody>
          <a:bodyPr wrap="none" rtlCol="0" anchor="t"/>
          <a:lstStyle/>
          <a:p>
            <a:pPr marL="0" indent="0" algn="ctr">
              <a:lnSpc>
                <a:spcPts val="2349"/>
              </a:lnSpc>
              <a:buNone/>
            </a:pPr>
            <a:r>
              <a:rPr lang="en-US" sz="1880" dirty="0">
                <a:solidFill>
                  <a:srgbClr val="AE8625"/>
                </a:solidFill>
                <a:latin typeface="Prata" pitchFamily="34" charset="0"/>
                <a:ea typeface="Prata" pitchFamily="34" charset="-122"/>
                <a:cs typeface="Prata" pitchFamily="34" charset="-120"/>
              </a:rPr>
              <a:t>1</a:t>
            </a:r>
            <a:endParaRPr lang="en-US" sz="1880" dirty="0"/>
          </a:p>
        </p:txBody>
      </p:sp>
      <p:sp>
        <p:nvSpPr>
          <p:cNvPr id="10" name="Text 6"/>
          <p:cNvSpPr/>
          <p:nvPr/>
        </p:nvSpPr>
        <p:spPr>
          <a:xfrm>
            <a:off x="6478429" y="1961436"/>
            <a:ext cx="2947630" cy="248603"/>
          </a:xfrm>
          <a:prstGeom prst="rect">
            <a:avLst/>
          </a:prstGeom>
          <a:noFill/>
          <a:ln/>
        </p:spPr>
        <p:txBody>
          <a:bodyPr wrap="none" rtlCol="0" anchor="t"/>
          <a:lstStyle/>
          <a:p>
            <a:pPr marL="0" indent="0" algn="l">
              <a:lnSpc>
                <a:spcPts val="1958"/>
              </a:lnSpc>
              <a:buNone/>
            </a:pPr>
            <a:r>
              <a:rPr lang="en-US" sz="1566" dirty="0">
                <a:solidFill>
                  <a:srgbClr val="AE8625"/>
                </a:solidFill>
                <a:latin typeface="Prata" pitchFamily="34" charset="0"/>
                <a:ea typeface="Prata" pitchFamily="34" charset="-122"/>
                <a:cs typeface="Prata" pitchFamily="34" charset="-120"/>
              </a:rPr>
              <a:t>Enhanced Power Management</a:t>
            </a:r>
            <a:endParaRPr lang="en-US" sz="1566" dirty="0"/>
          </a:p>
        </p:txBody>
      </p:sp>
      <p:sp>
        <p:nvSpPr>
          <p:cNvPr id="11" name="Text 7"/>
          <p:cNvSpPr/>
          <p:nvPr/>
        </p:nvSpPr>
        <p:spPr>
          <a:xfrm>
            <a:off x="6478429" y="2305407"/>
            <a:ext cx="6444972" cy="1018699"/>
          </a:xfrm>
          <a:prstGeom prst="rect">
            <a:avLst/>
          </a:prstGeom>
          <a:noFill/>
          <a:ln/>
        </p:spPr>
        <p:txBody>
          <a:bodyPr wrap="square" rtlCol="0" anchor="t"/>
          <a:lstStyle/>
          <a:p>
            <a:pPr marL="0" indent="0" algn="l">
              <a:lnSpc>
                <a:spcPts val="2005"/>
              </a:lnSpc>
              <a:buNone/>
            </a:pPr>
            <a:r>
              <a:rPr lang="en-US" sz="1253" dirty="0">
                <a:solidFill>
                  <a:srgbClr val="CFCBBF"/>
                </a:solidFill>
                <a:latin typeface="Raleway" pitchFamily="34" charset="0"/>
                <a:ea typeface="Raleway" pitchFamily="34" charset="-122"/>
                <a:cs typeface="Raleway" pitchFamily="34" charset="-120"/>
              </a:rPr>
              <a:t>The Optimus Gen 2 features a cutting-edge power management system that optimizes energy consumption, allowing for extended runtime and increased operational efficiency. Its advanced battery technology and intelligent power regulation algorithms ensure reliable, sustainable performance, even in demanding applications.</a:t>
            </a:r>
            <a:endParaRPr lang="en-US" sz="1253" dirty="0"/>
          </a:p>
        </p:txBody>
      </p:sp>
      <p:sp>
        <p:nvSpPr>
          <p:cNvPr id="12" name="Shape 8"/>
          <p:cNvSpPr/>
          <p:nvPr/>
        </p:nvSpPr>
        <p:spPr>
          <a:xfrm>
            <a:off x="5782211" y="3935551"/>
            <a:ext cx="556855" cy="19883"/>
          </a:xfrm>
          <a:prstGeom prst="rect">
            <a:avLst/>
          </a:prstGeom>
          <a:solidFill>
            <a:srgbClr val="D2AC47"/>
          </a:solidFill>
          <a:ln/>
        </p:spPr>
      </p:sp>
      <p:sp>
        <p:nvSpPr>
          <p:cNvPr id="13" name="Shape 9"/>
          <p:cNvSpPr/>
          <p:nvPr/>
        </p:nvSpPr>
        <p:spPr>
          <a:xfrm>
            <a:off x="5424190" y="3766542"/>
            <a:ext cx="358021" cy="358021"/>
          </a:xfrm>
          <a:prstGeom prst="roundRect">
            <a:avLst>
              <a:gd name="adj" fmla="val 13335"/>
            </a:avLst>
          </a:prstGeom>
          <a:solidFill>
            <a:srgbClr val="2D3033"/>
          </a:solidFill>
          <a:ln/>
        </p:spPr>
      </p:sp>
      <p:sp>
        <p:nvSpPr>
          <p:cNvPr id="14" name="Text 10"/>
          <p:cNvSpPr/>
          <p:nvPr/>
        </p:nvSpPr>
        <p:spPr>
          <a:xfrm>
            <a:off x="5530036" y="3796308"/>
            <a:ext cx="146328" cy="298371"/>
          </a:xfrm>
          <a:prstGeom prst="rect">
            <a:avLst/>
          </a:prstGeom>
          <a:noFill/>
          <a:ln/>
        </p:spPr>
        <p:txBody>
          <a:bodyPr wrap="none" rtlCol="0" anchor="t"/>
          <a:lstStyle/>
          <a:p>
            <a:pPr marL="0" indent="0" algn="ctr">
              <a:lnSpc>
                <a:spcPts val="2349"/>
              </a:lnSpc>
              <a:buNone/>
            </a:pPr>
            <a:r>
              <a:rPr lang="en-US" sz="1880" dirty="0">
                <a:solidFill>
                  <a:srgbClr val="AE8625"/>
                </a:solidFill>
                <a:latin typeface="Prata" pitchFamily="34" charset="0"/>
                <a:ea typeface="Prata" pitchFamily="34" charset="-122"/>
                <a:cs typeface="Prata" pitchFamily="34" charset="-120"/>
              </a:rPr>
              <a:t>2</a:t>
            </a:r>
            <a:endParaRPr lang="en-US" sz="1880" dirty="0"/>
          </a:p>
        </p:txBody>
      </p:sp>
      <p:sp>
        <p:nvSpPr>
          <p:cNvPr id="15" name="Text 11"/>
          <p:cNvSpPr/>
          <p:nvPr/>
        </p:nvSpPr>
        <p:spPr>
          <a:xfrm>
            <a:off x="6478429" y="3801308"/>
            <a:ext cx="2444710" cy="248603"/>
          </a:xfrm>
          <a:prstGeom prst="rect">
            <a:avLst/>
          </a:prstGeom>
          <a:noFill/>
          <a:ln/>
        </p:spPr>
        <p:txBody>
          <a:bodyPr wrap="none" rtlCol="0" anchor="t"/>
          <a:lstStyle/>
          <a:p>
            <a:pPr marL="0" indent="0" algn="l">
              <a:lnSpc>
                <a:spcPts val="1958"/>
              </a:lnSpc>
              <a:buNone/>
            </a:pPr>
            <a:r>
              <a:rPr lang="en-US" sz="1566" dirty="0">
                <a:solidFill>
                  <a:srgbClr val="AE8625"/>
                </a:solidFill>
                <a:latin typeface="Prata" pitchFamily="34" charset="0"/>
                <a:ea typeface="Prata" pitchFamily="34" charset="-122"/>
                <a:cs typeface="Prata" pitchFamily="34" charset="-120"/>
              </a:rPr>
              <a:t>Adaptive Control Systems</a:t>
            </a:r>
            <a:endParaRPr lang="en-US" sz="1566" dirty="0"/>
          </a:p>
        </p:txBody>
      </p:sp>
      <p:sp>
        <p:nvSpPr>
          <p:cNvPr id="16" name="Text 12"/>
          <p:cNvSpPr/>
          <p:nvPr/>
        </p:nvSpPr>
        <p:spPr>
          <a:xfrm>
            <a:off x="6478429" y="4145280"/>
            <a:ext cx="6444972" cy="1018699"/>
          </a:xfrm>
          <a:prstGeom prst="rect">
            <a:avLst/>
          </a:prstGeom>
          <a:noFill/>
          <a:ln/>
        </p:spPr>
        <p:txBody>
          <a:bodyPr wrap="square" rtlCol="0" anchor="t"/>
          <a:lstStyle/>
          <a:p>
            <a:pPr marL="0" indent="0" algn="l">
              <a:lnSpc>
                <a:spcPts val="2005"/>
              </a:lnSpc>
              <a:buNone/>
            </a:pPr>
            <a:r>
              <a:rPr lang="en-US" sz="1253" dirty="0">
                <a:solidFill>
                  <a:srgbClr val="CFCBBF"/>
                </a:solidFill>
                <a:latin typeface="Raleway" pitchFamily="34" charset="0"/>
                <a:ea typeface="Raleway" pitchFamily="34" charset="-122"/>
                <a:cs typeface="Raleway" pitchFamily="34" charset="-120"/>
              </a:rPr>
              <a:t>At the heart of the Optimus Gen 2 lies a sophisticated control system that adapts to diverse environments and tasks. This adaptive architecture enables the robot to dynamically adjust its behavior, resource allocation, and decision-making processes, ensuring optimal performance and efficiency in a wide range of scenarios.</a:t>
            </a:r>
            <a:endParaRPr lang="en-US" sz="1253" dirty="0"/>
          </a:p>
        </p:txBody>
      </p:sp>
      <p:sp>
        <p:nvSpPr>
          <p:cNvPr id="17" name="Shape 13"/>
          <p:cNvSpPr/>
          <p:nvPr/>
        </p:nvSpPr>
        <p:spPr>
          <a:xfrm>
            <a:off x="5782211" y="5775424"/>
            <a:ext cx="556855" cy="19883"/>
          </a:xfrm>
          <a:prstGeom prst="rect">
            <a:avLst/>
          </a:prstGeom>
          <a:solidFill>
            <a:srgbClr val="D2AC47"/>
          </a:solidFill>
          <a:ln/>
        </p:spPr>
      </p:sp>
      <p:sp>
        <p:nvSpPr>
          <p:cNvPr id="18" name="Shape 14"/>
          <p:cNvSpPr/>
          <p:nvPr/>
        </p:nvSpPr>
        <p:spPr>
          <a:xfrm>
            <a:off x="5424190" y="5606415"/>
            <a:ext cx="358021" cy="358021"/>
          </a:xfrm>
          <a:prstGeom prst="roundRect">
            <a:avLst>
              <a:gd name="adj" fmla="val 13335"/>
            </a:avLst>
          </a:prstGeom>
          <a:solidFill>
            <a:srgbClr val="2D3033"/>
          </a:solidFill>
          <a:ln/>
        </p:spPr>
      </p:sp>
      <p:sp>
        <p:nvSpPr>
          <p:cNvPr id="19" name="Text 15"/>
          <p:cNvSpPr/>
          <p:nvPr/>
        </p:nvSpPr>
        <p:spPr>
          <a:xfrm>
            <a:off x="5529203" y="5636181"/>
            <a:ext cx="147995" cy="298371"/>
          </a:xfrm>
          <a:prstGeom prst="rect">
            <a:avLst/>
          </a:prstGeom>
          <a:noFill/>
          <a:ln/>
        </p:spPr>
        <p:txBody>
          <a:bodyPr wrap="none" rtlCol="0" anchor="t"/>
          <a:lstStyle/>
          <a:p>
            <a:pPr marL="0" indent="0" algn="ctr">
              <a:lnSpc>
                <a:spcPts val="2349"/>
              </a:lnSpc>
              <a:buNone/>
            </a:pPr>
            <a:r>
              <a:rPr lang="en-US" sz="1880" dirty="0">
                <a:solidFill>
                  <a:srgbClr val="AE8625"/>
                </a:solidFill>
                <a:latin typeface="Prata" pitchFamily="34" charset="0"/>
                <a:ea typeface="Prata" pitchFamily="34" charset="-122"/>
                <a:cs typeface="Prata" pitchFamily="34" charset="-120"/>
              </a:rPr>
              <a:t>3</a:t>
            </a:r>
            <a:endParaRPr lang="en-US" sz="1880" dirty="0"/>
          </a:p>
        </p:txBody>
      </p:sp>
      <p:sp>
        <p:nvSpPr>
          <p:cNvPr id="20" name="Text 16"/>
          <p:cNvSpPr/>
          <p:nvPr/>
        </p:nvSpPr>
        <p:spPr>
          <a:xfrm>
            <a:off x="6478429" y="5641181"/>
            <a:ext cx="1989177" cy="248603"/>
          </a:xfrm>
          <a:prstGeom prst="rect">
            <a:avLst/>
          </a:prstGeom>
          <a:noFill/>
          <a:ln/>
        </p:spPr>
        <p:txBody>
          <a:bodyPr wrap="none" rtlCol="0" anchor="t"/>
          <a:lstStyle/>
          <a:p>
            <a:pPr marL="0" indent="0" algn="l">
              <a:lnSpc>
                <a:spcPts val="1958"/>
              </a:lnSpc>
              <a:buNone/>
            </a:pPr>
            <a:r>
              <a:rPr lang="en-US" sz="1566" dirty="0">
                <a:solidFill>
                  <a:srgbClr val="AE8625"/>
                </a:solidFill>
                <a:latin typeface="Prata" pitchFamily="34" charset="0"/>
                <a:ea typeface="Prata" pitchFamily="34" charset="-122"/>
                <a:cs typeface="Prata" pitchFamily="34" charset="-120"/>
              </a:rPr>
              <a:t>Streamlined Design</a:t>
            </a:r>
            <a:endParaRPr lang="en-US" sz="1566" dirty="0"/>
          </a:p>
        </p:txBody>
      </p:sp>
      <p:sp>
        <p:nvSpPr>
          <p:cNvPr id="21" name="Text 17"/>
          <p:cNvSpPr/>
          <p:nvPr/>
        </p:nvSpPr>
        <p:spPr>
          <a:xfrm>
            <a:off x="6478429" y="5985153"/>
            <a:ext cx="6444972" cy="1018699"/>
          </a:xfrm>
          <a:prstGeom prst="rect">
            <a:avLst/>
          </a:prstGeom>
          <a:noFill/>
          <a:ln/>
        </p:spPr>
        <p:txBody>
          <a:bodyPr wrap="square" rtlCol="0" anchor="t"/>
          <a:lstStyle/>
          <a:p>
            <a:pPr marL="0" indent="0" algn="l">
              <a:lnSpc>
                <a:spcPts val="2005"/>
              </a:lnSpc>
              <a:buNone/>
            </a:pPr>
            <a:r>
              <a:rPr lang="en-US" sz="1253" dirty="0">
                <a:solidFill>
                  <a:srgbClr val="CFCBBF"/>
                </a:solidFill>
                <a:latin typeface="Raleway" pitchFamily="34" charset="0"/>
                <a:ea typeface="Raleway" pitchFamily="34" charset="-122"/>
                <a:cs typeface="Raleway" pitchFamily="34" charset="-120"/>
              </a:rPr>
              <a:t>The Optimus Gen 2's sleek and aerodynamic design not only enhances its visual appeal but also contributes to its overall efficiency. By minimizing drag and optimizing weight distribution, the robot's movements are more fluid and energy-efficient, making it an ideal choice for applications where performance and sustainability are paramount.</a:t>
            </a:r>
            <a:endParaRPr lang="en-US" sz="1253"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430</Words>
  <Application>Microsoft Office PowerPoint</Application>
  <PresentationFormat>Custom</PresentationFormat>
  <Paragraphs>22</Paragraphs>
  <Slides>3</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Prata</vt:lpstr>
      <vt:lpstr>Raleway</vt:lpstr>
      <vt:lpstr>Office Theme</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Surya Vardhan</cp:lastModifiedBy>
  <cp:revision>2</cp:revision>
  <dcterms:created xsi:type="dcterms:W3CDTF">2024-05-02T18:24:05Z</dcterms:created>
  <dcterms:modified xsi:type="dcterms:W3CDTF">2024-05-02T18:26:23Z</dcterms:modified>
</cp:coreProperties>
</file>